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0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175C-135F-0AB5-471C-3AB817063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440E1-48B5-5DAF-3176-62558C4276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6A91B-29A1-276D-9E0B-2631A83FB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ADF2B-A8FE-F89D-537F-447FB5B5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EC69F-3EAC-CCA2-C7AB-D9F09027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5C732-1C03-8E76-48CA-D25FF4B51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82632D-93F2-1F26-1BBA-2CDEF6440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F9059-367D-1BC8-3EA8-3E957EE5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4FFDD-2D62-1E55-5B5A-D94217BEE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D38AD-5DF7-50E3-F939-2BC56CBAD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5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68DCF9-E402-49A5-4FEA-EA2125C7E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B789B-7102-B6E7-0063-A5D1821971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A8639-E9C4-57A1-9350-096361113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3A244-EAD9-B253-060C-C56F5CF1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B8C01-7943-BC29-FAD7-3CCB6E71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64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AA37-D301-1994-740F-39F305AC9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63665-71D0-25D6-A0E9-38CFBD9EC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D3036-CA8F-4FE7-8329-AE8AA385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22EA6-4EE4-BF2D-2116-FBD4108DB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6563-FA3C-B477-211D-E08BD0F1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20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D5CE-264C-9564-74B7-DA3289CCF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F9316-4D0C-626E-65A3-1E0C227B1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0E14-21A9-15EC-BE81-48117A23F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B0931-E6A6-5551-2295-B658149E0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B9368-49CD-8341-AABE-428FF0EC0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97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41415-B14E-E488-162A-807D9A8F9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D8895-526F-1E40-27D7-6FCAF46ED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4F691-3B15-EDAF-9714-EE9B1764E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DB20B-5391-F86A-0218-E01B663C0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57E05-9916-4789-3E2D-BB899436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49786-630B-8A4B-E894-78818381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88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2C23E-1E36-71D4-8087-208F2886F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D219B-DCA5-899F-397E-8C3506D99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841A0-FE80-E77F-609B-C28616E4D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A89A6E-B70D-B33C-F2D9-475FE3D64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C6C64-02DC-B5BE-8A3A-82E8B5925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6B24BE-35B1-9A89-1F60-8EC864F41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4714F0-39D4-D988-13AB-EDF25F915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4EB7D1-4702-F808-77F2-7C9B860D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9C62F-3C2E-D7A1-1AF0-9EFE4C4A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6A5962-89CA-4282-AA0B-62231E6E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A0AA73-BF86-2695-997F-AE1FB561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FC9210-CD78-124D-4AA8-1747589F6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6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09BFBD-3C33-3AD1-7253-6CC6E964D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FDA12F-F7B0-E01C-830A-A5AEDF37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E2585-BD54-472F-41CB-53888B84A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81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A152-E8C2-4F78-219D-D10851E87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96696-F2CA-551C-46F8-7EAFE8790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FDBC7-D781-8BE8-3180-30E435B5D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C36FD-7DA5-4A90-E696-140243FF4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D766F-E20F-5990-1132-240DA2F56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DB2CF-603C-EC4E-6EAA-11CF314E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8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D561-A8A5-FC3A-A708-7F85ECB7F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6647ED-5579-231A-E530-C775E12D59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7C472A-CB31-10E7-2CA2-F5C74D912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1562-ADCD-57EA-0EB1-3DDFB181A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05C23-985E-9A8C-D1A6-AC918DEF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B4C8B-2002-F9A2-FC62-2E61F883B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5C980F-267C-A4D6-F34D-C4D488C86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EB7C1-1D7E-509A-2727-D204A19BA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23A2C-AB9A-9549-FCB9-153D3B34A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455D5E-0311-4C35-B737-1A9C4E7693CA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369DF-AF2B-D1AC-A6DB-D5A9D9827E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6E9C0-3A53-D465-55CC-140D97ED8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4353B6-592C-4105-B0CD-04402E64C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8A75DF-4792-92F7-8FD7-22F8D845B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LLM-Guided Reminiscence Therapy System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6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0252D5-658F-D9BF-5CCF-750550C69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sz="3700" b="1"/>
              <a:t> Symptom and Behavior Detection Analysis</a:t>
            </a:r>
            <a:br>
              <a:rPr lang="en-US" sz="3700" b="1"/>
            </a:br>
            <a:endParaRPr lang="en-US" sz="3700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5370A5-04EF-3661-6A7B-9442BD723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104" y="704504"/>
            <a:ext cx="961779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CF8D-DC1C-3882-0213-2878CA896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 sz="2000" b="1" err="1"/>
              <a:t>TherapeuticGraph</a:t>
            </a:r>
            <a:r>
              <a:rPr lang="en-US" sz="2000"/>
              <a:t> </a:t>
            </a:r>
            <a:endParaRPr lang="ar-EG" sz="2000"/>
          </a:p>
          <a:p>
            <a:pPr marL="0" indent="0">
              <a:buNone/>
            </a:pPr>
            <a:r>
              <a:rPr lang="en-US" sz="2000" dirty="0"/>
              <a:t>demonstrated high sensitivity in detecting symptoms and behaviors across multiple conversation turns, enabling longitudinal pattern </a:t>
            </a:r>
            <a:r>
              <a:rPr lang="en-US" sz="2000" dirty="0" err="1"/>
              <a:t>recognition.Showed</a:t>
            </a:r>
            <a:r>
              <a:rPr lang="en-US" sz="2000" dirty="0"/>
              <a:t> a tendency toward over-detection, capturing subtle indicators but potentially increasing false positives.</a:t>
            </a:r>
          </a:p>
        </p:txBody>
      </p:sp>
    </p:spTree>
    <p:extLst>
      <p:ext uri="{BB962C8B-B14F-4D97-AF65-F5344CB8AC3E}">
        <p14:creationId xmlns:p14="http://schemas.microsoft.com/office/powerpoint/2010/main" val="3341563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0E4B0-DFB0-9412-7B8F-9A33E6BE7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Response Latency Analysis</a:t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2B9B1-DB12-6944-2137-3672C1C87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987301"/>
            <a:ext cx="10872172" cy="2391877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8E68E-A729-8321-FC1F-E7AA7E164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 sz="2000" b="1" err="1"/>
              <a:t>TherapeuticGraph</a:t>
            </a:r>
            <a:r>
              <a:rPr lang="en-US" sz="2000"/>
              <a:t> </a:t>
            </a:r>
            <a:endParaRPr lang="ar-EG" sz="2000"/>
          </a:p>
          <a:p>
            <a:r>
              <a:rPr lang="en-US" sz="2000"/>
              <a:t>exhibited higher response latency due to complex graph-based reasoning, particularly for disorders with extensive symptom </a:t>
            </a:r>
            <a:r>
              <a:rPr lang="en-US" sz="2000" err="1"/>
              <a:t>profiles.Generalized</a:t>
            </a:r>
            <a:r>
              <a:rPr lang="en-US" sz="2000"/>
              <a:t> Anxiety Disorder showed consistent processing times, while Major Depressive Disorder and Bipolar Disorder required longer due to complex evaluations.</a:t>
            </a:r>
          </a:p>
        </p:txBody>
      </p:sp>
    </p:spTree>
    <p:extLst>
      <p:ext uri="{BB962C8B-B14F-4D97-AF65-F5344CB8AC3E}">
        <p14:creationId xmlns:p14="http://schemas.microsoft.com/office/powerpoint/2010/main" val="693973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122BB-1DA0-03A6-6E23-388FAC9FC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200"/>
              <a:t>Conclusion</a:t>
            </a:r>
            <a:br>
              <a:rPr lang="en-US" sz="4200"/>
            </a:br>
            <a:endParaRPr lang="en-US" sz="42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FB74D-40D9-3868-0857-61393DC72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>
                <a:effectLst/>
              </a:rPr>
              <a:t>The "LLM-Guided Reminiscence Therapy System" introduces </a:t>
            </a:r>
            <a:r>
              <a:rPr lang="en-US" sz="2200" dirty="0" err="1">
                <a:effectLst/>
              </a:rPr>
              <a:t>TherapeuticGraph</a:t>
            </a:r>
            <a:r>
              <a:rPr lang="en-US" sz="2200" dirty="0">
                <a:effectLst/>
              </a:rPr>
              <a:t>, a novel system integrating large language models with a Neo4j-based knowledge graph to deliver personalized, multimodal mental health support. Achieving a 57% average diagnostic accuracy, it outperformed rule-based tools (25%), </a:t>
            </a:r>
            <a:r>
              <a:rPr lang="en-US" sz="2200" dirty="0" err="1">
                <a:effectLst/>
              </a:rPr>
              <a:t>Bio_Clinical</a:t>
            </a:r>
            <a:r>
              <a:rPr lang="en-US" sz="2200" dirty="0">
                <a:effectLst/>
              </a:rPr>
              <a:t> BERT (12%), and Llama-3.3-70B (43%), excelling in complex disorders like panic (71%) and bipolar (60%). Its high sensitivity in symptom and behavior detection, robust multi-turn reasoning, and interactive memory graph visualization enhance therapeutic engagement and continuity. Despite higher latency due to graph-based reasoning, the system’s clinical accuracy and personalization justify the trade-off. By combining evidence-based strategies, character-based role-playing, and ethical considerations, </a:t>
            </a:r>
            <a:r>
              <a:rPr lang="en-US" sz="2200" dirty="0" err="1">
                <a:effectLst/>
              </a:rPr>
              <a:t>TherapeuticGraph</a:t>
            </a:r>
            <a:r>
              <a:rPr lang="en-US" sz="2200" dirty="0">
                <a:effectLst/>
              </a:rPr>
              <a:t> advances mental health AI, offering a scalable, complementary tool for therapists, with potential for further refinement to reduce over-detection and optimize performance.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54354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D4CFBF-99AD-CE6B-E94A-9AD166CD4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Overview of Mental Health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F6CF4-61C2-EEEF-E804-9F52DD994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1700" b="1"/>
              <a:t>Problem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Lack of personalization</a:t>
            </a:r>
            <a:r>
              <a:rPr lang="en-US" sz="1700"/>
              <a:t>: Traditional therapy methods often fail to address individual emotional states and personal histories.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Limited adaptability</a:t>
            </a:r>
            <a:r>
              <a:rPr lang="en-US" sz="1700"/>
              <a:t>: Conventional approaches struggle to adjust to the user's evolving needs during therapy.</a:t>
            </a:r>
          </a:p>
          <a:p>
            <a:pPr>
              <a:buNone/>
            </a:pPr>
            <a:r>
              <a:rPr lang="en-US" sz="1700" b="1"/>
              <a:t>Solution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Advanced technology</a:t>
            </a:r>
            <a:r>
              <a:rPr lang="en-US" sz="1700"/>
              <a:t>: Combines </a:t>
            </a:r>
            <a:r>
              <a:rPr lang="en-US" sz="1700" b="1"/>
              <a:t>knowledge graphs</a:t>
            </a:r>
            <a:r>
              <a:rPr lang="en-US" sz="1700"/>
              <a:t> and </a:t>
            </a:r>
            <a:r>
              <a:rPr lang="en-US" sz="1700" b="1"/>
              <a:t>large language models (LLMs)</a:t>
            </a:r>
            <a:r>
              <a:rPr lang="en-US" sz="1700"/>
              <a:t> to map user inputs to clinical concepts and generate personalized therapeutic responses.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Multiple therapeutic techniques</a:t>
            </a:r>
            <a:r>
              <a:rPr lang="en-US" sz="1700"/>
              <a:t>: Integrates approaches like </a:t>
            </a:r>
            <a:r>
              <a:rPr lang="en-US" sz="1700" b="1"/>
              <a:t>Cognitive Behavioral Therapy (CBT)</a:t>
            </a:r>
            <a:r>
              <a:rPr lang="en-US" sz="1700"/>
              <a:t> and </a:t>
            </a:r>
            <a:r>
              <a:rPr lang="en-US" sz="1700" b="1"/>
              <a:t>Psychodynamic Therapy</a:t>
            </a:r>
            <a:r>
              <a:rPr lang="en-US" sz="1700"/>
              <a:t> to meet diverse user needs.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Emotional adaptability</a:t>
            </a:r>
            <a:r>
              <a:rPr lang="en-US" sz="1700"/>
              <a:t>: Dynamically adjusts therapeutic strategies based on the user's detected emotions for a more engaging and effective experience.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416374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CEC98-D5FC-5012-E34F-AE2069A8C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4959603" cy="16429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System Architecture</a:t>
            </a: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b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1B6161-6EB2-3C4B-09EA-D30B60E6E144}"/>
              </a:ext>
            </a:extLst>
          </p:cNvPr>
          <p:cNvSpPr txBox="1"/>
          <p:nvPr/>
        </p:nvSpPr>
        <p:spPr>
          <a:xfrm>
            <a:off x="1136397" y="2418408"/>
            <a:ext cx="49596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Features a five-layer design</a:t>
            </a:r>
            <a:r>
              <a:rPr lang="en-US" sz="2000" dirty="0"/>
              <a:t>: user interface, processing, knowledge and reasoning, response generation, and data </a:t>
            </a:r>
            <a:r>
              <a:rPr lang="en-US" sz="2000" dirty="0" err="1"/>
              <a:t>storage.Supports</a:t>
            </a:r>
            <a:r>
              <a:rPr lang="en-US" sz="2000" dirty="0"/>
              <a:t> multi-modal inputs like text, documents, and images for a rich user </a:t>
            </a:r>
            <a:r>
              <a:rPr lang="en-US" sz="2000" dirty="0" err="1"/>
              <a:t>experience.Relies</a:t>
            </a:r>
            <a:r>
              <a:rPr lang="en-US" sz="2000" dirty="0"/>
              <a:t> on a Neo4j-based knowledge graph as the core for clinical knowledge and reasoning.</a:t>
            </a:r>
          </a:p>
        </p:txBody>
      </p:sp>
      <p:pic>
        <p:nvPicPr>
          <p:cNvPr id="5" name="Content Placeholder 4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A74E1814-055E-3005-6F74-69E98D4D9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8674" y="489118"/>
            <a:ext cx="3648559" cy="546600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85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5F7ABCA-A68A-47DD-B732-76FF34C6F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01373-6069-C611-3AE8-512440EA3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505199"/>
            <a:ext cx="4809068" cy="2608143"/>
          </a:xfrm>
        </p:spPr>
        <p:txBody>
          <a:bodyPr anchor="t">
            <a:normAutofit/>
          </a:bodyPr>
          <a:lstStyle/>
          <a:p>
            <a:pPr algn="ctr"/>
            <a:r>
              <a:rPr lang="en-US" sz="4000"/>
              <a:t>Dataset</a:t>
            </a:r>
          </a:p>
        </p:txBody>
      </p:sp>
      <p:pic>
        <p:nvPicPr>
          <p:cNvPr id="7" name="Graphic 6" descr="Brain in head">
            <a:extLst>
              <a:ext uri="{FF2B5EF4-FFF2-40B4-BE49-F238E27FC236}">
                <a16:creationId xmlns:a16="http://schemas.microsoft.com/office/drawing/2014/main" id="{652015B1-B3E4-51C2-5E76-575122696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0799" y="2519363"/>
            <a:ext cx="914400" cy="914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78FF2-A59D-CB1A-8403-4485575FE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7100" y="643467"/>
            <a:ext cx="5668433" cy="5401733"/>
          </a:xfrm>
        </p:spPr>
        <p:txBody>
          <a:bodyPr anchor="ctr">
            <a:normAutofit/>
          </a:bodyPr>
          <a:lstStyle/>
          <a:p>
            <a:r>
              <a:rPr lang="en-US" sz="1800" b="1" u="sng">
                <a:effectLst/>
              </a:rPr>
              <a:t>Depression and Anxiety Dataset</a:t>
            </a:r>
          </a:p>
          <a:p>
            <a:endParaRPr lang="en-US" sz="1800" b="1">
              <a:effectLst/>
            </a:endParaRPr>
          </a:p>
          <a:p>
            <a:pPr marL="0" indent="0">
              <a:buNone/>
            </a:pPr>
            <a:r>
              <a:rPr lang="en-US" sz="1800"/>
              <a:t>Contains clinical features relevant to mental health assessment, specifically focused on depression and anxiety. </a:t>
            </a:r>
          </a:p>
          <a:p>
            <a:pPr marL="0" indent="0">
              <a:buNone/>
            </a:pPr>
            <a:r>
              <a:rPr lang="en-US" sz="1800" b="1"/>
              <a:t>Includes</a:t>
            </a:r>
            <a:r>
              <a:rPr lang="en-US" sz="1800"/>
              <a:t>: </a:t>
            </a:r>
          </a:p>
          <a:p>
            <a:r>
              <a:rPr lang="en-US" sz="1800"/>
              <a:t>Patient Health Questionnaire-9 (PHQ-9) scores for assessing depression severity. </a:t>
            </a:r>
          </a:p>
          <a:p>
            <a:r>
              <a:rPr lang="en-US" sz="1800"/>
              <a:t>Generalized Anxiety Disorder-7 (GAD-7) scores for evaluating anxiety severity. </a:t>
            </a:r>
          </a:p>
          <a:p>
            <a:r>
              <a:rPr lang="en-US" sz="1800"/>
              <a:t>Comprehensive demographic information (e.g., age, gender, etc.). </a:t>
            </a:r>
          </a:p>
          <a:p>
            <a:r>
              <a:rPr lang="en-US" sz="1800"/>
              <a:t>Treatment status indicators (e.g., whether the patient is undergoing treatment). </a:t>
            </a:r>
          </a:p>
          <a:p>
            <a:r>
              <a:rPr lang="en-US" sz="1800"/>
              <a:t>Standardized disorder classifications (e.g., diagnostic categories for depression and anxiety).</a:t>
            </a:r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928256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1B80E-72D5-11E8-A8C1-4BE1834AC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823" y="962166"/>
            <a:ext cx="3103808" cy="4421876"/>
          </a:xfrm>
        </p:spPr>
        <p:txBody>
          <a:bodyPr anchor="t">
            <a:normAutofit/>
          </a:bodyPr>
          <a:lstStyle/>
          <a:p>
            <a:pPr algn="r"/>
            <a:r>
              <a:rPr lang="en-US" sz="4000">
                <a:effectLst/>
              </a:rPr>
              <a:t>. Mental Illness Dataset</a:t>
            </a:r>
            <a:br>
              <a:rPr lang="en-US" sz="4000">
                <a:effectLst/>
              </a:rPr>
            </a:b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268F1-0AFC-8AC6-6563-15BBCB0F5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8929" y="962167"/>
            <a:ext cx="6858113" cy="474317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Content</a:t>
            </a:r>
            <a:r>
              <a:rPr lang="en-US" sz="1900"/>
              <a:t>: Provides a broader range of clinical features related to various mental health conditions, not limited to depression and anxiety.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Includes</a:t>
            </a:r>
            <a:r>
              <a:rPr lang="en-US" sz="190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/>
              <a:t>Patient Health Questionnaire-9 (PHQ-9) scores for depression assessment.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/>
              <a:t>Generalized Anxiety Disorder-7 (GAD-7) scores for anxiety assessment.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/>
              <a:t>Comprehensive demographic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/>
              <a:t>Treatment status indicators.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/>
              <a:t>Standardized disorder classifications covering a wide spectrum of psychiatric conditions, such as mood disorders, obsessive-compulsive disorders, eating disorders, substance use disorders, neurodevelopmental disorders, personality disorders, and psychotic disorders.</a:t>
            </a:r>
          </a:p>
          <a:p>
            <a:endParaRPr lang="en-US" sz="19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31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D13CC36-B950-4F02-9BAF-9A7EB267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BDED99-B35B-4FEE-A274-8E8DB6FEE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02473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medical procedure&#10;&#10;AI-generated content may be incorrect.">
            <a:extLst>
              <a:ext uri="{FF2B5EF4-FFF2-40B4-BE49-F238E27FC236}">
                <a16:creationId xmlns:a16="http://schemas.microsoft.com/office/drawing/2014/main" id="{42980AD9-B634-7D60-D83F-4CF439DEC7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732"/>
          <a:stretch>
            <a:fillRect/>
          </a:stretch>
        </p:blipFill>
        <p:spPr>
          <a:xfrm>
            <a:off x="7968222" y="10"/>
            <a:ext cx="4223778" cy="6857990"/>
          </a:xfrm>
          <a:custGeom>
            <a:avLst/>
            <a:gdLst/>
            <a:ahLst/>
            <a:cxnLst/>
            <a:rect l="l" t="t" r="r" b="b"/>
            <a:pathLst>
              <a:path w="4223778" h="6865951">
                <a:moveTo>
                  <a:pt x="478794" y="0"/>
                </a:moveTo>
                <a:lnTo>
                  <a:pt x="4223778" y="0"/>
                </a:lnTo>
                <a:lnTo>
                  <a:pt x="4223778" y="6865951"/>
                </a:lnTo>
                <a:lnTo>
                  <a:pt x="52221" y="6865951"/>
                </a:lnTo>
                <a:lnTo>
                  <a:pt x="49989" y="6844695"/>
                </a:lnTo>
                <a:cubicBezTo>
                  <a:pt x="46440" y="6810509"/>
                  <a:pt x="42891" y="6776323"/>
                  <a:pt x="41304" y="6765443"/>
                </a:cubicBezTo>
                <a:cubicBezTo>
                  <a:pt x="35681" y="6732842"/>
                  <a:pt x="13533" y="6716945"/>
                  <a:pt x="11182" y="6694817"/>
                </a:cubicBezTo>
                <a:cubicBezTo>
                  <a:pt x="16764" y="6697663"/>
                  <a:pt x="14835" y="6635151"/>
                  <a:pt x="10913" y="6627127"/>
                </a:cubicBezTo>
                <a:cubicBezTo>
                  <a:pt x="19564" y="6579282"/>
                  <a:pt x="-12861" y="6585665"/>
                  <a:pt x="5999" y="6527525"/>
                </a:cubicBezTo>
                <a:cubicBezTo>
                  <a:pt x="12287" y="6468687"/>
                  <a:pt x="19003" y="6409739"/>
                  <a:pt x="7685" y="6346547"/>
                </a:cubicBezTo>
                <a:cubicBezTo>
                  <a:pt x="31149" y="6240430"/>
                  <a:pt x="5895" y="6134229"/>
                  <a:pt x="12535" y="6084924"/>
                </a:cubicBezTo>
                <a:cubicBezTo>
                  <a:pt x="14696" y="6024961"/>
                  <a:pt x="53867" y="6020785"/>
                  <a:pt x="45320" y="5989742"/>
                </a:cubicBezTo>
                <a:cubicBezTo>
                  <a:pt x="41264" y="5940899"/>
                  <a:pt x="43258" y="5932095"/>
                  <a:pt x="40418" y="5889597"/>
                </a:cubicBezTo>
                <a:cubicBezTo>
                  <a:pt x="20860" y="5848611"/>
                  <a:pt x="51187" y="5792775"/>
                  <a:pt x="49796" y="5755774"/>
                </a:cubicBezTo>
                <a:cubicBezTo>
                  <a:pt x="43522" y="5734342"/>
                  <a:pt x="37368" y="5692606"/>
                  <a:pt x="49956" y="5684909"/>
                </a:cubicBezTo>
                <a:cubicBezTo>
                  <a:pt x="52825" y="5660429"/>
                  <a:pt x="62553" y="5623499"/>
                  <a:pt x="67011" y="5608897"/>
                </a:cubicBezTo>
                <a:lnTo>
                  <a:pt x="76701" y="5597290"/>
                </a:lnTo>
                <a:cubicBezTo>
                  <a:pt x="87717" y="5587442"/>
                  <a:pt x="82431" y="5550877"/>
                  <a:pt x="89120" y="5529641"/>
                </a:cubicBezTo>
                <a:cubicBezTo>
                  <a:pt x="69291" y="5496375"/>
                  <a:pt x="118554" y="5526326"/>
                  <a:pt x="94330" y="5470852"/>
                </a:cubicBezTo>
                <a:cubicBezTo>
                  <a:pt x="95483" y="5449506"/>
                  <a:pt x="114690" y="5429653"/>
                  <a:pt x="116139" y="5390946"/>
                </a:cubicBezTo>
                <a:cubicBezTo>
                  <a:pt x="127589" y="5337323"/>
                  <a:pt x="132794" y="5338384"/>
                  <a:pt x="135560" y="5284344"/>
                </a:cubicBezTo>
                <a:cubicBezTo>
                  <a:pt x="143629" y="5226223"/>
                  <a:pt x="148113" y="5192743"/>
                  <a:pt x="158141" y="5143920"/>
                </a:cubicBezTo>
                <a:cubicBezTo>
                  <a:pt x="170128" y="5118849"/>
                  <a:pt x="159838" y="5102006"/>
                  <a:pt x="174950" y="5088188"/>
                </a:cubicBezTo>
                <a:cubicBezTo>
                  <a:pt x="197620" y="5107654"/>
                  <a:pt x="181875" y="4983257"/>
                  <a:pt x="203603" y="5010764"/>
                </a:cubicBezTo>
                <a:lnTo>
                  <a:pt x="258582" y="4919969"/>
                </a:lnTo>
                <a:cubicBezTo>
                  <a:pt x="238838" y="4883087"/>
                  <a:pt x="271098" y="4853332"/>
                  <a:pt x="287910" y="4849612"/>
                </a:cubicBezTo>
                <a:cubicBezTo>
                  <a:pt x="294156" y="4811643"/>
                  <a:pt x="286101" y="4834074"/>
                  <a:pt x="305439" y="4799017"/>
                </a:cubicBezTo>
                <a:cubicBezTo>
                  <a:pt x="322572" y="4758926"/>
                  <a:pt x="352642" y="4705848"/>
                  <a:pt x="373456" y="4667754"/>
                </a:cubicBezTo>
                <a:cubicBezTo>
                  <a:pt x="384080" y="4649919"/>
                  <a:pt x="401158" y="4670663"/>
                  <a:pt x="407944" y="4574050"/>
                </a:cubicBezTo>
                <a:cubicBezTo>
                  <a:pt x="408098" y="4548109"/>
                  <a:pt x="427782" y="4503327"/>
                  <a:pt x="425133" y="4462469"/>
                </a:cubicBezTo>
                <a:lnTo>
                  <a:pt x="433890" y="4364681"/>
                </a:lnTo>
                <a:cubicBezTo>
                  <a:pt x="430018" y="4339230"/>
                  <a:pt x="435361" y="4287915"/>
                  <a:pt x="440691" y="4222147"/>
                </a:cubicBezTo>
                <a:cubicBezTo>
                  <a:pt x="451463" y="4164562"/>
                  <a:pt x="497377" y="4067298"/>
                  <a:pt x="503057" y="3977136"/>
                </a:cubicBezTo>
                <a:cubicBezTo>
                  <a:pt x="519229" y="3939837"/>
                  <a:pt x="472839" y="3875689"/>
                  <a:pt x="507582" y="3776020"/>
                </a:cubicBezTo>
                <a:cubicBezTo>
                  <a:pt x="497716" y="3757477"/>
                  <a:pt x="518006" y="3707185"/>
                  <a:pt x="521577" y="3692206"/>
                </a:cubicBezTo>
                <a:cubicBezTo>
                  <a:pt x="525148" y="3677227"/>
                  <a:pt x="526352" y="3687655"/>
                  <a:pt x="529009" y="3686147"/>
                </a:cubicBezTo>
                <a:cubicBezTo>
                  <a:pt x="531848" y="3650325"/>
                  <a:pt x="545504" y="3563351"/>
                  <a:pt x="551870" y="3514534"/>
                </a:cubicBezTo>
                <a:cubicBezTo>
                  <a:pt x="561331" y="3487751"/>
                  <a:pt x="581973" y="3426419"/>
                  <a:pt x="567205" y="3393248"/>
                </a:cubicBezTo>
                <a:cubicBezTo>
                  <a:pt x="585208" y="3400657"/>
                  <a:pt x="563566" y="3353906"/>
                  <a:pt x="579630" y="3344723"/>
                </a:cubicBezTo>
                <a:cubicBezTo>
                  <a:pt x="592861" y="3339338"/>
                  <a:pt x="589379" y="3323900"/>
                  <a:pt x="592672" y="3310978"/>
                </a:cubicBezTo>
                <a:cubicBezTo>
                  <a:pt x="605351" y="3299735"/>
                  <a:pt x="594296" y="3237176"/>
                  <a:pt x="589270" y="3216655"/>
                </a:cubicBezTo>
                <a:cubicBezTo>
                  <a:pt x="566909" y="3160431"/>
                  <a:pt x="626099" y="3142203"/>
                  <a:pt x="609663" y="3096973"/>
                </a:cubicBezTo>
                <a:cubicBezTo>
                  <a:pt x="609191" y="3084373"/>
                  <a:pt x="615889" y="3033331"/>
                  <a:pt x="618886" y="3023628"/>
                </a:cubicBezTo>
                <a:lnTo>
                  <a:pt x="630425" y="2998646"/>
                </a:lnTo>
                <a:lnTo>
                  <a:pt x="640017" y="2995914"/>
                </a:lnTo>
                <a:lnTo>
                  <a:pt x="643600" y="2978244"/>
                </a:lnTo>
                <a:lnTo>
                  <a:pt x="659520" y="2950805"/>
                </a:lnTo>
                <a:cubicBezTo>
                  <a:pt x="620152" y="2937671"/>
                  <a:pt x="687598" y="2860550"/>
                  <a:pt x="650890" y="2864933"/>
                </a:cubicBezTo>
                <a:cubicBezTo>
                  <a:pt x="663707" y="2817056"/>
                  <a:pt x="662078" y="2779813"/>
                  <a:pt x="640210" y="2741864"/>
                </a:cubicBezTo>
                <a:cubicBezTo>
                  <a:pt x="634452" y="2649732"/>
                  <a:pt x="665268" y="2597914"/>
                  <a:pt x="639387" y="2510931"/>
                </a:cubicBezTo>
                <a:cubicBezTo>
                  <a:pt x="645574" y="2407642"/>
                  <a:pt x="671719" y="2317589"/>
                  <a:pt x="680438" y="2227415"/>
                </a:cubicBezTo>
                <a:cubicBezTo>
                  <a:pt x="664175" y="2189847"/>
                  <a:pt x="704423" y="2141655"/>
                  <a:pt x="688135" y="2054289"/>
                </a:cubicBezTo>
                <a:cubicBezTo>
                  <a:pt x="683239" y="2048201"/>
                  <a:pt x="684029" y="1979567"/>
                  <a:pt x="681480" y="1972202"/>
                </a:cubicBezTo>
                <a:lnTo>
                  <a:pt x="686247" y="1917474"/>
                </a:lnTo>
                <a:lnTo>
                  <a:pt x="679783" y="1862721"/>
                </a:lnTo>
                <a:cubicBezTo>
                  <a:pt x="683677" y="1851209"/>
                  <a:pt x="688980" y="1824057"/>
                  <a:pt x="686639" y="1818227"/>
                </a:cubicBezTo>
                <a:lnTo>
                  <a:pt x="658235" y="1742488"/>
                </a:lnTo>
                <a:cubicBezTo>
                  <a:pt x="645662" y="1715201"/>
                  <a:pt x="661423" y="1719638"/>
                  <a:pt x="636990" y="1638389"/>
                </a:cubicBezTo>
                <a:cubicBezTo>
                  <a:pt x="626351" y="1601441"/>
                  <a:pt x="629414" y="1617134"/>
                  <a:pt x="602059" y="1570807"/>
                </a:cubicBezTo>
                <a:lnTo>
                  <a:pt x="570903" y="1513173"/>
                </a:lnTo>
                <a:cubicBezTo>
                  <a:pt x="570781" y="1503175"/>
                  <a:pt x="550561" y="1468055"/>
                  <a:pt x="550438" y="1458058"/>
                </a:cubicBezTo>
                <a:cubicBezTo>
                  <a:pt x="556848" y="1428101"/>
                  <a:pt x="546263" y="1422712"/>
                  <a:pt x="531416" y="1385478"/>
                </a:cubicBezTo>
                <a:cubicBezTo>
                  <a:pt x="527790" y="1370753"/>
                  <a:pt x="490725" y="1304050"/>
                  <a:pt x="501981" y="1265452"/>
                </a:cubicBezTo>
                <a:cubicBezTo>
                  <a:pt x="501825" y="1234781"/>
                  <a:pt x="490462" y="1187660"/>
                  <a:pt x="487370" y="1141743"/>
                </a:cubicBezTo>
                <a:cubicBezTo>
                  <a:pt x="484278" y="1095826"/>
                  <a:pt x="483852" y="1028118"/>
                  <a:pt x="483427" y="989948"/>
                </a:cubicBezTo>
                <a:cubicBezTo>
                  <a:pt x="483001" y="951779"/>
                  <a:pt x="494678" y="945984"/>
                  <a:pt x="484820" y="912725"/>
                </a:cubicBezTo>
                <a:cubicBezTo>
                  <a:pt x="467566" y="854951"/>
                  <a:pt x="510777" y="860797"/>
                  <a:pt x="475093" y="812798"/>
                </a:cubicBezTo>
                <a:cubicBezTo>
                  <a:pt x="461960" y="787034"/>
                  <a:pt x="498505" y="551948"/>
                  <a:pt x="461972" y="450605"/>
                </a:cubicBezTo>
                <a:cubicBezTo>
                  <a:pt x="470167" y="357604"/>
                  <a:pt x="458694" y="431306"/>
                  <a:pt x="465015" y="372906"/>
                </a:cubicBezTo>
                <a:cubicBezTo>
                  <a:pt x="503427" y="364177"/>
                  <a:pt x="489736" y="290341"/>
                  <a:pt x="490377" y="246134"/>
                </a:cubicBezTo>
                <a:cubicBezTo>
                  <a:pt x="491019" y="201927"/>
                  <a:pt x="449725" y="138160"/>
                  <a:pt x="468864" y="107666"/>
                </a:cubicBezTo>
                <a:cubicBezTo>
                  <a:pt x="468282" y="89794"/>
                  <a:pt x="477749" y="76947"/>
                  <a:pt x="477167" y="59075"/>
                </a:cubicBezTo>
                <a:lnTo>
                  <a:pt x="472992" y="1456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5C1EA-5BE9-C48B-90AF-89B0BB0D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6831188" cy="1322887"/>
          </a:xfrm>
        </p:spPr>
        <p:txBody>
          <a:bodyPr>
            <a:normAutofit/>
          </a:bodyPr>
          <a:lstStyle/>
          <a:p>
            <a:r>
              <a:rPr lang="en-US" dirty="0"/>
              <a:t>Pattern Detection pipeline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57457F1-9A1D-F9FC-1BC8-BE5D62A51F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5" y="2194102"/>
            <a:ext cx="6516216" cy="3908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Knowledge Graph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Models mental health entities such as disorders, symptoms, behaviors, patients, and therapies.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Defines relationships between nodes to enable advanced, personalized inference.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Pattern Detection and Clinical Entity Mapping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Uses a natural language understanding pipeline to process user messages.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Extracts symptoms, behaviors, and temporal patterns through preprocessing, clinical entity extraction, and knowledge graph mapping.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Validates clinical patterns to ensure accurate therapeutic insights.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Emotion Detection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Employs a transformer-based model, fine-tuned on emotional expression datasets.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Identifies primary emotions and their intensities to guide therapeutic strategies.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133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24ED1-51CF-835B-9862-607430037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731520"/>
            <a:ext cx="6002110" cy="5402581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Therapeutic Response Generation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Selects strategies using a context-aware mechanism based on emotional state, clinical patterns, and conversation history.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Generates personalized, evidence-based responses via retrieval-augmented generation.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Character-Based Role-Playing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Adapts therapeutic responses to match specific character personas for better engagement.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Balances relatability with clinical effectiveness.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Memory Graph Visualization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Creates an interactive network representation of extracted memories and their relationships.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Supports therapeutic exploration by visualizing connections and patterns.</a:t>
            </a:r>
          </a:p>
          <a:p>
            <a:endParaRPr lang="en-US" sz="1700" dirty="0"/>
          </a:p>
        </p:txBody>
      </p:sp>
      <p:pic>
        <p:nvPicPr>
          <p:cNvPr id="5" name="Picture 4" descr="A diagram of a process&#10;&#10;AI-generated content may be incorrect.">
            <a:extLst>
              <a:ext uri="{FF2B5EF4-FFF2-40B4-BE49-F238E27FC236}">
                <a16:creationId xmlns:a16="http://schemas.microsoft.com/office/drawing/2014/main" id="{51B9185E-FC6A-6A69-41E7-926CD1AC5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3"/>
          <a:stretch>
            <a:fillRect/>
          </a:stretch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94600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0040-3AF3-0F6B-585D-959F9961F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4215063" cy="2398713"/>
          </a:xfrm>
        </p:spPr>
        <p:txBody>
          <a:bodyPr>
            <a:normAutofit/>
          </a:bodyPr>
          <a:lstStyle/>
          <a:p>
            <a:r>
              <a:rPr lang="en-US"/>
              <a:t>results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CD72F2-A670-89B0-644E-7C944C0A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55" y="775880"/>
            <a:ext cx="9875259" cy="20244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610BF-847C-88B1-92A0-945EBC20E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779" y="3884452"/>
            <a:ext cx="5723021" cy="2398713"/>
          </a:xfrm>
        </p:spPr>
        <p:txBody>
          <a:bodyPr anchor="ctr">
            <a:normAutofit/>
          </a:bodyPr>
          <a:lstStyle/>
          <a:p>
            <a:r>
              <a:rPr lang="en-US" sz="1400" b="1"/>
              <a:t>Systems ComparedSummary:</a:t>
            </a:r>
            <a:endParaRPr lang="ar-EG" sz="1400" b="1"/>
          </a:p>
          <a:p>
            <a:r>
              <a:rPr lang="en-US" sz="1400"/>
              <a:t>TherapeuticGraph (Neo4j-based, knowledge graph with relationship-based reasoning) was evaluated against:Rule-Based Screening Tool: Uses keyword matching and scoring, fast but lacks contextual understanding.Bio_Clinical BERT: Transformer-based, pre-trained on biomedical texts, specialized for clinical text understanding.Llama-3.3-70B-Instruct-Turbo: 70-billion-parameter general-purpose LLM, accessed via Together.ai, without mental health-specific training.</a:t>
            </a:r>
          </a:p>
        </p:txBody>
      </p:sp>
    </p:spTree>
    <p:extLst>
      <p:ext uri="{BB962C8B-B14F-4D97-AF65-F5344CB8AC3E}">
        <p14:creationId xmlns:p14="http://schemas.microsoft.com/office/powerpoint/2010/main" val="3380517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B0C2E-54DE-5EBF-EB37-9F19E3E77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sz="3700" b="1"/>
              <a:t>Disorder-Specific Detection Performance</a:t>
            </a:r>
            <a:br>
              <a:rPr lang="en-US" sz="3700" b="1"/>
            </a:br>
            <a:endParaRPr lang="en-US" sz="370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B89A00-CFE2-E864-0DBF-8A64B6139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742677"/>
            <a:ext cx="10872172" cy="2881125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CD7ED-A8E0-7D45-7364-44AC6FF38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TherapeuticGraph</a:t>
            </a:r>
            <a:r>
              <a:rPr lang="en-US" dirty="0"/>
              <a:t> excelled in detecting specific disorders, particularly those with complex symptom profiles and comorbidities.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Strong performance in panic disorder (71%) and bipolar disorder (60%).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553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885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Office Theme</vt:lpstr>
      <vt:lpstr>LLM-Guided Reminiscence Therapy System</vt:lpstr>
      <vt:lpstr>Overview of Mental Health Challenges</vt:lpstr>
      <vt:lpstr>System Architecture:  </vt:lpstr>
      <vt:lpstr>Dataset</vt:lpstr>
      <vt:lpstr>. Mental Illness Dataset </vt:lpstr>
      <vt:lpstr>Pattern Detection pipeline</vt:lpstr>
      <vt:lpstr>PowerPoint Presentation</vt:lpstr>
      <vt:lpstr>results</vt:lpstr>
      <vt:lpstr>Disorder-Specific Detection Performance </vt:lpstr>
      <vt:lpstr> Symptom and Behavior Detection Analysis </vt:lpstr>
      <vt:lpstr>Response Latency Analysis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abdallah khaled</dc:creator>
  <cp:lastModifiedBy>abdallah khaled</cp:lastModifiedBy>
  <cp:revision>2</cp:revision>
  <dcterms:created xsi:type="dcterms:W3CDTF">2025-05-24T18:06:50Z</dcterms:created>
  <dcterms:modified xsi:type="dcterms:W3CDTF">2025-05-24T20:37:44Z</dcterms:modified>
</cp:coreProperties>
</file>

<file path=docProps/thumbnail.jpeg>
</file>